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notesMasterIdLst>
    <p:notesMasterId r:id="rId25"/>
  </p:notesMasterIdLst>
  <p:sldIdLst>
    <p:sldId id="256" r:id="rId2"/>
    <p:sldId id="280" r:id="rId3"/>
    <p:sldId id="271" r:id="rId4"/>
    <p:sldId id="270" r:id="rId5"/>
    <p:sldId id="258" r:id="rId6"/>
    <p:sldId id="281" r:id="rId7"/>
    <p:sldId id="282" r:id="rId8"/>
    <p:sldId id="291" r:id="rId9"/>
    <p:sldId id="290" r:id="rId10"/>
    <p:sldId id="292" r:id="rId11"/>
    <p:sldId id="288" r:id="rId12"/>
    <p:sldId id="274" r:id="rId13"/>
    <p:sldId id="285" r:id="rId14"/>
    <p:sldId id="265" r:id="rId15"/>
    <p:sldId id="266" r:id="rId16"/>
    <p:sldId id="263" r:id="rId17"/>
    <p:sldId id="264" r:id="rId18"/>
    <p:sldId id="267" r:id="rId19"/>
    <p:sldId id="268" r:id="rId20"/>
    <p:sldId id="287" r:id="rId21"/>
    <p:sldId id="278" r:id="rId22"/>
    <p:sldId id="279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270AB9D-FFF4-42DF-AB59-56C2E3A3FAD5}">
          <p14:sldIdLst>
            <p14:sldId id="256"/>
            <p14:sldId id="280"/>
            <p14:sldId id="271"/>
            <p14:sldId id="270"/>
            <p14:sldId id="258"/>
            <p14:sldId id="281"/>
            <p14:sldId id="282"/>
            <p14:sldId id="291"/>
            <p14:sldId id="290"/>
            <p14:sldId id="292"/>
            <p14:sldId id="288"/>
            <p14:sldId id="274"/>
            <p14:sldId id="285"/>
            <p14:sldId id="265"/>
            <p14:sldId id="266"/>
            <p14:sldId id="263"/>
            <p14:sldId id="264"/>
            <p14:sldId id="267"/>
            <p14:sldId id="268"/>
            <p14:sldId id="287"/>
            <p14:sldId id="278"/>
            <p14:sldId id="279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4E2"/>
    <a:srgbClr val="457AF1"/>
    <a:srgbClr val="F6F8EE"/>
    <a:srgbClr val="150158"/>
    <a:srgbClr val="042264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5356" autoAdjust="0"/>
  </p:normalViewPr>
  <p:slideViewPr>
    <p:cSldViewPr snapToGrid="0">
      <p:cViewPr>
        <p:scale>
          <a:sx n="65" d="100"/>
          <a:sy n="65" d="100"/>
        </p:scale>
        <p:origin x="870" y="609"/>
      </p:cViewPr>
      <p:guideLst/>
    </p:cSldViewPr>
  </p:slideViewPr>
  <p:outlineViewPr>
    <p:cViewPr>
      <p:scale>
        <a:sx n="33" d="100"/>
        <a:sy n="33" d="100"/>
      </p:scale>
      <p:origin x="0" y="-19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806D7-1543-46AE-9CA6-4DFEA6F2175F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C87C4-2652-4BDA-B984-468D58D8F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5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C87C4-2652-4BDA-B984-468D58D8F153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653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image.baidu.com/search/detail?ct=503316480&amp;z=undefined&amp;tn=baiduimagedetail&amp;ipn=d&amp;word=%E5%BC%A0%E9%AA%9E%E5%87%BA%E4%BD%BF%E8%A5%BF%E5%9F%9F%E5%9B%BE%E5%86%8C&amp;step_word=&amp;ie=utf-8&amp;in=&amp;cl=2&amp;lm=-1&amp;st=-1&amp;cs=2671373501,1878743422&amp;os=1288283166,2183996012&amp;simid=4250567279,545096048&amp;pn=1&amp;rn=1&amp;di=114610965371&amp;ln=1897&amp;fr=&amp;fmq=1540708798630_R&amp;fm=rs2&amp;ic=undefined&amp;s=undefined&amp;se=&amp;sme=&amp;tab=0&amp;width=undefined&amp;height=undefined&amp;face=undefined&amp;is=0,0&amp;istype=0&amp;ist=&amp;jit=&amp;bdtype=0&amp;spn=0&amp;pi=0&amp;gsm=0&amp;oriquery=&#24352;&#39582;&#20986;&#20351;&#35199;&#22495;&#32426;&#24565;&amp;objurl=http%3A%2F%2Fimgtu.5011.net%2Fuploads%2Fcontent%2F20160925%2F7234541474748412.jpg&amp;rpstart=0&amp;rpnum=0&amp;adpicid=0" TargetMode="External"/><Relationship Id="rId7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.baidu.com/search/detail?ct=503316480&amp;z=&amp;tn=baiduimagedetail&amp;ipn=d&amp;word=%E9%83%91%E5%92%8C%E4%B8%8B%E8%A5%BF%E6%B4%8B%E5%9B%BE%E7%89%87&amp;step_word=&amp;ie=utf-8&amp;in=&amp;cl=2&amp;lm=-1&amp;st=-1&amp;cs=455954942,2106871310&amp;os=1249636261,3459760979&amp;simid=0,0&amp;pn=1&amp;rn=1&amp;di=28675970070&amp;ln=1867&amp;fr=&amp;fmq=1540703835484_R&amp;ic=0&amp;s=undefined&amp;se=&amp;sme=&amp;tab=0&amp;width=&amp;height=&amp;face=undefined&amp;is=0,0&amp;istype=2&amp;ist=&amp;jit=&amp;bdtype=0&amp;spn=0&amp;pi=0&amp;gsm=0&amp;hs=2&amp;objurl=http%3A%2F%2Fs11.sinaimg.cn%2Fmw690%2F003xr1kNzy6TTc0ClcKfa&amp;rpstart=0&amp;rpnum=0&amp;adpicid=0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C819F-8B9D-45AE-A4B3-ED3E1B614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450" y="1371600"/>
            <a:ext cx="9525001" cy="1676732"/>
          </a:xfrm>
        </p:spPr>
        <p:txBody>
          <a:bodyPr>
            <a:normAutofit fontScale="90000"/>
          </a:bodyPr>
          <a:lstStyle/>
          <a:p>
            <a:pPr algn="r"/>
            <a:r>
              <a:rPr lang="zh-CN" altLang="en-US" sz="11500" dirty="0">
                <a:latin typeface="楷体" panose="02010609060101010101" pitchFamily="49" charset="-122"/>
                <a:ea typeface="楷体" panose="02010609060101010101" pitchFamily="49" charset="-122"/>
              </a:rPr>
              <a:t>通西域，下西洋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BB7CC2-27B3-40D0-821B-83CC1562E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3098" y="3429000"/>
            <a:ext cx="5332353" cy="817473"/>
          </a:xfrm>
        </p:spPr>
        <p:txBody>
          <a:bodyPr>
            <a:normAutofit lnSpcReduction="10000"/>
          </a:bodyPr>
          <a:lstStyle/>
          <a:p>
            <a:pPr algn="r"/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五（</a:t>
            </a:r>
            <a:r>
              <a:rPr lang="en-US" altLang="zh-CN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）任译轩 </a:t>
            </a:r>
          </a:p>
        </p:txBody>
      </p:sp>
    </p:spTree>
    <p:extLst>
      <p:ext uri="{BB962C8B-B14F-4D97-AF65-F5344CB8AC3E}">
        <p14:creationId xmlns:p14="http://schemas.microsoft.com/office/powerpoint/2010/main" val="202669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F227F-2366-499D-B553-67DD0C96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754" y="453907"/>
            <a:ext cx="9910762" cy="950690"/>
          </a:xfr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神秘的西域</a:t>
            </a:r>
          </a:p>
        </p:txBody>
      </p:sp>
      <p:pic>
        <p:nvPicPr>
          <p:cNvPr id="9" name="Picture 9" descr="56">
            <a:extLst>
              <a:ext uri="{FF2B5EF4-FFF2-40B4-BE49-F238E27FC236}">
                <a16:creationId xmlns:a16="http://schemas.microsoft.com/office/drawing/2014/main" id="{12520988-C1BC-4C22-9BD3-74E867494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15" y="1772981"/>
            <a:ext cx="289560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56">
            <a:extLst>
              <a:ext uri="{FF2B5EF4-FFF2-40B4-BE49-F238E27FC236}">
                <a16:creationId xmlns:a16="http://schemas.microsoft.com/office/drawing/2014/main" id="{D91568A4-3B6A-4B1B-80EC-6AE39AD7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103" y="1772981"/>
            <a:ext cx="3122613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C0D454-1BA8-4224-81BB-E5B4019D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90" y="1772981"/>
            <a:ext cx="3084869" cy="42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1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C9B746F-1D25-4FE8-B781-34C90AC2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2" y="733425"/>
            <a:ext cx="3084256" cy="2313192"/>
          </a:xfrm>
          <a:prstGeom prst="rect">
            <a:avLst/>
          </a:prstGeom>
        </p:spPr>
      </p:pic>
      <p:pic>
        <p:nvPicPr>
          <p:cNvPr id="3078" name="Picture 6">
            <a:hlinkClick r:id="rId3"/>
            <a:extLst>
              <a:ext uri="{FF2B5EF4-FFF2-40B4-BE49-F238E27FC236}">
                <a16:creationId xmlns:a16="http://schemas.microsoft.com/office/drawing/2014/main" id="{1D126B30-EED2-4ADF-92DB-F5635265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079" y="733425"/>
            <a:ext cx="3393697" cy="23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00C5E4-EA57-4CE9-BC76-B41D40E89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2" y="3262927"/>
            <a:ext cx="3730955" cy="18430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BA3BFF-4BAA-44A2-A104-60E303D79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699" y="3262927"/>
            <a:ext cx="2800077" cy="19432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37455C-A7DB-4B8C-9552-7A56577AC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760" y="3296162"/>
            <a:ext cx="2984405" cy="19100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03167B5-5486-4B3E-90CB-134B07505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4208" y="5290323"/>
            <a:ext cx="3730955" cy="133692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D494F6D-9193-4469-BD53-019E36908F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9258" y="5290323"/>
            <a:ext cx="2824796" cy="133692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47DB2BC-4BAE-4D59-B1A9-1A3355E5DE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714" y="5290323"/>
            <a:ext cx="2824796" cy="133735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53D6EB5-63EC-4234-A6C9-77C962BF2D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0760" y="746251"/>
            <a:ext cx="2984404" cy="231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3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3C9BF-B2B3-4890-8D36-F9ED45AC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97" y="841742"/>
            <a:ext cx="3368454" cy="1539508"/>
          </a:xfrm>
        </p:spPr>
        <p:txBody>
          <a:bodyPr>
            <a:noAutofit/>
          </a:bodyPr>
          <a:lstStyle/>
          <a:p>
            <a:pPr algn="ctr"/>
            <a:r>
              <a:rPr lang="zh-CN" altLang="en-US" sz="9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B7F956-32AC-4B02-901B-77357CED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700" y="2969029"/>
            <a:ext cx="8534400" cy="2088342"/>
          </a:xfrm>
        </p:spPr>
        <p:txBody>
          <a:bodyPr>
            <a:noAutofit/>
          </a:bodyPr>
          <a:lstStyle/>
          <a:p>
            <a:r>
              <a:rPr lang="zh-CN" altLang="en-US" sz="60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张骞出使西域</a:t>
            </a:r>
            <a:endParaRPr lang="en-US" altLang="zh-CN" sz="600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6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郑和下西洋</a:t>
            </a:r>
            <a:endParaRPr lang="en-US" altLang="zh-CN" sz="6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1184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74F406A-C573-439B-B2DE-BF4117885C3D}"/>
              </a:ext>
            </a:extLst>
          </p:cNvPr>
          <p:cNvSpPr/>
          <p:nvPr/>
        </p:nvSpPr>
        <p:spPr>
          <a:xfrm>
            <a:off x="1889480" y="2416711"/>
            <a:ext cx="94325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郑和</a:t>
            </a: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为什么七下西洋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31126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ordArt 5">
            <a:extLst>
              <a:ext uri="{FF2B5EF4-FFF2-40B4-BE49-F238E27FC236}">
                <a16:creationId xmlns:a16="http://schemas.microsoft.com/office/drawing/2014/main" id="{58516013-E0D6-4453-9398-FB57246B737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593850" y="641466"/>
            <a:ext cx="9226550" cy="838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j-cs"/>
              </a:rPr>
              <a:t>为何七次下西洋？</a:t>
            </a:r>
            <a:endParaRPr lang="zh-CN" altLang="en-US" sz="6000" b="1" dirty="0">
              <a:solidFill>
                <a:srgbClr val="457AF1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+mj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226FA305-E9CC-4654-B4A0-957D82165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763" y="1758950"/>
            <a:ext cx="7642535" cy="445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郑和前后七次远航，历时长达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28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年之久。究竟明成祖为何花费如此庞大的人力、物力，派郑和七次出使西洋呢？</a:t>
            </a:r>
            <a:b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kumimoji="1" lang="zh-TW" altLang="en-US" sz="2800" b="1" dirty="0">
                <a:solidFill>
                  <a:srgbClr val="E80404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学者的不同看法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针对这个问题，学者提出了种种不同的看法，</a:t>
            </a:r>
            <a:r>
              <a:rPr kumimoji="1" lang="zh-TW" altLang="en-US" sz="28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诸如为了宣扬国威、睦邻外交、拓展贸易、寻找惠帝等等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。不过这些看法是依据各种相关的史料提出的，并非有真凭实据，因为郑和死后，下西洋的源文件全部被毁，所以真实原因已无从查考了。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0098F9-54B9-4A86-B549-6DEA881F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990792"/>
            <a:ext cx="2762113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7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AD8435D-7D30-4451-AAAC-30EAFE77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700" y="1725006"/>
            <a:ext cx="9048750" cy="3742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>
                <a:solidFill>
                  <a:srgbClr val="E80404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哪种看法最可信？</a:t>
            </a:r>
            <a:r>
              <a:rPr kumimoji="1" lang="zh-TW" altLang="en-US" sz="2800" dirty="0">
                <a:solidFill>
                  <a:srgbClr val="FFFFF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br>
              <a:rPr kumimoji="1" lang="zh-TW" altLang="en-US" sz="2800" dirty="0">
                <a:solidFill>
                  <a:srgbClr val="FFFFF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各种看法中，以拓展贸易和寻找惠帝的看法，可信度较低，即便是原因之一，也只是比较次要的。根据大多数学者的意见，普遍认为明成祖派郑和出使的主要动因，是为了宣扬国威，并借此来加强与西洋各国的友好联系，即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kumimoji="1"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mu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邻外交。这与成祖的作风及明初的对外政策是相一致的。 </a:t>
            </a:r>
          </a:p>
        </p:txBody>
      </p:sp>
      <p:sp>
        <p:nvSpPr>
          <p:cNvPr id="6" name="WordArt 5">
            <a:extLst>
              <a:ext uri="{FF2B5EF4-FFF2-40B4-BE49-F238E27FC236}">
                <a16:creationId xmlns:a16="http://schemas.microsoft.com/office/drawing/2014/main" id="{0E82BC16-61E3-4026-9E54-B1F44FA045B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619250" y="575656"/>
            <a:ext cx="8934449" cy="838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j-cs"/>
              </a:rPr>
              <a:t>为何七次下西洋？</a:t>
            </a:r>
            <a:endParaRPr lang="zh-CN" altLang="en-US" sz="6000" b="1" dirty="0">
              <a:solidFill>
                <a:srgbClr val="457AF1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0882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ordArt 5">
            <a:extLst>
              <a:ext uri="{FF2B5EF4-FFF2-40B4-BE49-F238E27FC236}">
                <a16:creationId xmlns:a16="http://schemas.microsoft.com/office/drawing/2014/main" id="{5DB25E0D-F850-49A5-998F-4E440259E90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612900" y="587540"/>
            <a:ext cx="9239250" cy="10668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j-cs"/>
              </a:rPr>
              <a:t>郑和舰船介绍 </a:t>
            </a:r>
            <a:r>
              <a:rPr lang="en-US" altLang="zh-CN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j-cs"/>
              </a:rPr>
              <a:t>– </a:t>
            </a:r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j-cs"/>
              </a:rPr>
              <a:t>巨型宝船</a:t>
            </a:r>
          </a:p>
        </p:txBody>
      </p:sp>
      <p:pic>
        <p:nvPicPr>
          <p:cNvPr id="8" name="Picture 11" descr="13">
            <a:extLst>
              <a:ext uri="{FF2B5EF4-FFF2-40B4-BE49-F238E27FC236}">
                <a16:creationId xmlns:a16="http://schemas.microsoft.com/office/drawing/2014/main" id="{3D5A7932-401A-4371-BE34-51A24E89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23" y="2406330"/>
            <a:ext cx="4423139" cy="32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C08E555D-7BBB-4459-987C-9EA51D71E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4162" y="1884440"/>
            <a:ext cx="5269793" cy="425792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</a:t>
            </a:r>
            <a:r>
              <a:rPr kumimoji="1" lang="zh-TW" altLang="en-US" sz="28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巨型宝船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是郑和船队中规模最大，也是当时世界上最大的木帆船，长四十四丈四尺（约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138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公尺）、宽十八丈（约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56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公尺），可载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500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余人。它是郑和等船队领导层乘坐的旗舰，外国国王及使节来华时亦乘坐宝船，同时还装载赐给各国的礼物和各国进贡的珍品。</a:t>
            </a:r>
          </a:p>
        </p:txBody>
      </p:sp>
    </p:spTree>
    <p:extLst>
      <p:ext uri="{BB962C8B-B14F-4D97-AF65-F5344CB8AC3E}">
        <p14:creationId xmlns:p14="http://schemas.microsoft.com/office/powerpoint/2010/main" val="2205919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5">
            <a:extLst>
              <a:ext uri="{FF2B5EF4-FFF2-40B4-BE49-F238E27FC236}">
                <a16:creationId xmlns:a16="http://schemas.microsoft.com/office/drawing/2014/main" id="{FFBB17C8-F8B5-4B61-AC22-C25B8B5EF03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670050" y="574840"/>
            <a:ext cx="9112249" cy="10668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郑和舰船介绍 </a:t>
            </a:r>
            <a:r>
              <a:rPr lang="en-US" altLang="zh-CN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– </a:t>
            </a:r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巨型宝船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AFC598-DACF-4434-88BD-CE2E99A7F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132" y="1998865"/>
            <a:ext cx="5682818" cy="387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巨型宝船上的设施也跟一般船只不同，它设有九桅十二帆，上层建筑富丽堂皇、复杂精巧，船体的强度与稳定性也超过其他船只。巨型宝船主要由南京宝船厂（龙江造船厂）建造，此外福建长乐、泉州也是宝船建造的基地。</a:t>
            </a:r>
          </a:p>
        </p:txBody>
      </p:sp>
      <p:pic>
        <p:nvPicPr>
          <p:cNvPr id="9" name="Picture 8" descr="C03_90">
            <a:extLst>
              <a:ext uri="{FF2B5EF4-FFF2-40B4-BE49-F238E27FC236}">
                <a16:creationId xmlns:a16="http://schemas.microsoft.com/office/drawing/2014/main" id="{5A10F4D1-0E12-43E0-876B-D1245C6F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2342430"/>
            <a:ext cx="4146982" cy="301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99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31AE55CF-0F0B-442D-9DBE-E59357AEE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400" y="1943100"/>
            <a:ext cx="7620000" cy="408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>
                <a:solidFill>
                  <a:srgbClr val="E80404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战船</a:t>
            </a:r>
            <a:br>
              <a:rPr kumimoji="1" lang="zh-TW" altLang="en-US" sz="2800" dirty="0">
                <a:solidFill>
                  <a:srgbClr val="FFFFF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战船是护航、作战的专用舰船。长十八丈（约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56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米），宽六丈八尺（约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21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米），有五桅。</a:t>
            </a:r>
            <a:endParaRPr kumimoji="1" lang="en-US" altLang="zh-TW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800" dirty="0">
              <a:solidFill>
                <a:srgbClr val="FFFFFF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>
                <a:solidFill>
                  <a:srgbClr val="E80404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坐船</a:t>
            </a:r>
            <a:br>
              <a:rPr kumimoji="1" lang="zh-TW" altLang="en-US" sz="2800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全名是「战坐船」， 是一种大型战船，主要用于指挥整个船队作战，发号司令。长二十四丈（约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74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米），宽九丈四尺（约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29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米），有六桅</a:t>
            </a:r>
          </a:p>
        </p:txBody>
      </p:sp>
      <p:sp>
        <p:nvSpPr>
          <p:cNvPr id="17" name="WordArt 7">
            <a:extLst>
              <a:ext uri="{FF2B5EF4-FFF2-40B4-BE49-F238E27FC236}">
                <a16:creationId xmlns:a16="http://schemas.microsoft.com/office/drawing/2014/main" id="{E4948CB3-2340-482D-BCEF-00D6F0B7788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606550" y="534786"/>
            <a:ext cx="9015730" cy="990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j-cs"/>
              </a:rPr>
              <a:t>郑和船舰介绍</a:t>
            </a:r>
            <a:endParaRPr lang="zh-CN" altLang="en-US" sz="6000" b="1" dirty="0">
              <a:solidFill>
                <a:srgbClr val="457AF1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+mj-cs"/>
            </a:endParaRPr>
          </a:p>
        </p:txBody>
      </p:sp>
      <p:pic>
        <p:nvPicPr>
          <p:cNvPr id="18" name="Picture 11" descr="C04_a_ship1a">
            <a:extLst>
              <a:ext uri="{FF2B5EF4-FFF2-40B4-BE49-F238E27FC236}">
                <a16:creationId xmlns:a16="http://schemas.microsoft.com/office/drawing/2014/main" id="{05088F03-514D-44EF-BA32-127923AE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80" y="2009574"/>
            <a:ext cx="2362200" cy="171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C04_a_ship2a">
            <a:extLst>
              <a:ext uri="{FF2B5EF4-FFF2-40B4-BE49-F238E27FC236}">
                <a16:creationId xmlns:a16="http://schemas.microsoft.com/office/drawing/2014/main" id="{A1FC4FE4-10A5-47ED-ADC2-6E7F7EE6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80" y="4205087"/>
            <a:ext cx="2362200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79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F15C6806-9152-4FD9-9CE6-B86866C7E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597" y="1831571"/>
            <a:ext cx="8881603" cy="441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>
                <a:solidFill>
                  <a:srgbClr val="E80404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马船</a:t>
            </a:r>
            <a:br>
              <a:rPr kumimoji="1" lang="zh-TW" altLang="en-US" sz="2800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又名「马快船」， 主要用来运载马匹和各种输出或输入的物品，也可用于海战。长三十七丈（约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114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米），宽十五丈（约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47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米），有八桅。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>
                <a:solidFill>
                  <a:srgbClr val="E80404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粮船</a:t>
            </a:r>
            <a:br>
              <a:rPr kumimoji="1" lang="zh-TW" altLang="en-US" sz="2800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主要运载船队所需的食粮，每船约能载粮一千吨以上。长二十八丈（约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87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米），宽十二丈（约</a:t>
            </a:r>
            <a:r>
              <a:rPr kumimoji="1" lang="en-US" altLang="zh-TW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37</a:t>
            </a: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米），有七桅。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800" b="1" dirty="0">
                <a:solidFill>
                  <a:srgbClr val="E80404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水船</a:t>
            </a:r>
            <a:br>
              <a:rPr kumimoji="1" lang="zh-TW" altLang="en-US" sz="2800" dirty="0">
                <a:solidFill>
                  <a:srgbClr val="FFFFF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</a:br>
            <a:r>
              <a:rPr kumimoji="1" lang="zh-TW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专门积贮和运载淡水的船只，每船能装淡水一千多大桶。水船的设立是航海史的一项创举，因为除了郑和船队任何一支船队都不曾配备专门运载淡水的船只。</a:t>
            </a:r>
          </a:p>
        </p:txBody>
      </p:sp>
      <p:sp>
        <p:nvSpPr>
          <p:cNvPr id="12" name="WordArt 7">
            <a:extLst>
              <a:ext uri="{FF2B5EF4-FFF2-40B4-BE49-F238E27FC236}">
                <a16:creationId xmlns:a16="http://schemas.microsoft.com/office/drawing/2014/main" id="{C808F840-5AC7-493B-865D-690B4FC7031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593850" y="609600"/>
            <a:ext cx="9223033" cy="990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j-cs"/>
              </a:rPr>
              <a:t>郑和船舰介绍</a:t>
            </a:r>
            <a:endParaRPr lang="zh-CN" altLang="en-US" sz="6000" b="1" dirty="0">
              <a:solidFill>
                <a:srgbClr val="457AF1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+mj-cs"/>
            </a:endParaRPr>
          </a:p>
        </p:txBody>
      </p:sp>
      <p:pic>
        <p:nvPicPr>
          <p:cNvPr id="13" name="Picture 11" descr="C04_a_ship3a">
            <a:extLst>
              <a:ext uri="{FF2B5EF4-FFF2-40B4-BE49-F238E27FC236}">
                <a16:creationId xmlns:a16="http://schemas.microsoft.com/office/drawing/2014/main" id="{9EF0373A-BE18-4D61-98D5-7FD37BE28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95" y="1754879"/>
            <a:ext cx="1752601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05_ship1a">
            <a:extLst>
              <a:ext uri="{FF2B5EF4-FFF2-40B4-BE49-F238E27FC236}">
                <a16:creationId xmlns:a16="http://schemas.microsoft.com/office/drawing/2014/main" id="{321A34B0-63FD-4AD8-9392-6F5A37D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97" y="3243860"/>
            <a:ext cx="1752600" cy="139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C05_ship2a">
            <a:extLst>
              <a:ext uri="{FF2B5EF4-FFF2-40B4-BE49-F238E27FC236}">
                <a16:creationId xmlns:a16="http://schemas.microsoft.com/office/drawing/2014/main" id="{41853B82-BA92-462C-BEAC-6D2E2D1D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97" y="4754959"/>
            <a:ext cx="17526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49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74F406A-C573-439B-B2DE-BF4117885C3D}"/>
              </a:ext>
            </a:extLst>
          </p:cNvPr>
          <p:cNvSpPr/>
          <p:nvPr/>
        </p:nvSpPr>
        <p:spPr>
          <a:xfrm>
            <a:off x="2384780" y="1750010"/>
            <a:ext cx="86176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atin typeface="楷体" panose="02010609060101010101" pitchFamily="49" charset="-122"/>
                <a:ea typeface="楷体" panose="02010609060101010101" pitchFamily="49" charset="-122"/>
              </a:rPr>
              <a:t>							</a:t>
            </a:r>
            <a:r>
              <a:rPr lang="zh-CN" altLang="en-US" sz="9600" i="0" u="none" strike="noStrike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张骞是谁？</a:t>
            </a:r>
            <a:endParaRPr lang="en-US" altLang="zh-CN" sz="9600" i="0" u="none" strike="noStrike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9600" dirty="0">
                <a:latin typeface="楷体" panose="02010609060101010101" pitchFamily="49" charset="-122"/>
                <a:ea typeface="楷体" panose="02010609060101010101" pitchFamily="49" charset="-122"/>
              </a:rPr>
              <a:t>郑和是谁？</a:t>
            </a:r>
            <a:endParaRPr lang="zh-CN" altLang="en-US" sz="9600" i="0" u="none" strike="noStrike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92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6725906-8654-45E0-8911-6154EBCC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243" y="1904999"/>
            <a:ext cx="5438775" cy="2857500"/>
          </a:xfrm>
        </p:spPr>
      </p:pic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4881552C-2B69-4D58-9C47-4567EC8C0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2133599"/>
            <a:ext cx="42767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WordArt 7">
            <a:extLst>
              <a:ext uri="{FF2B5EF4-FFF2-40B4-BE49-F238E27FC236}">
                <a16:creationId xmlns:a16="http://schemas.microsoft.com/office/drawing/2014/main" id="{AC0AC9E1-765B-4BE9-85EC-013C6D761EF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587500" y="495297"/>
            <a:ext cx="9223033" cy="990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j-cs"/>
              </a:rPr>
              <a:t>郑和</a:t>
            </a:r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j-cs"/>
              </a:rPr>
              <a:t>下西洋历史图片欣赏</a:t>
            </a:r>
          </a:p>
        </p:txBody>
      </p:sp>
    </p:spTree>
    <p:extLst>
      <p:ext uri="{BB962C8B-B14F-4D97-AF65-F5344CB8AC3E}">
        <p14:creationId xmlns:p14="http://schemas.microsoft.com/office/powerpoint/2010/main" val="558354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84573-3626-476E-A101-7DEFAE72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475" y="363760"/>
            <a:ext cx="8911687" cy="1323439"/>
          </a:xfr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提问时间到！！！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7B4507-768E-43A4-8EDD-66C51196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57" y="1831451"/>
            <a:ext cx="6232794" cy="45882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286CF2-2440-4BC4-815F-0B30D63448CB}"/>
              </a:ext>
            </a:extLst>
          </p:cNvPr>
          <p:cNvSpPr/>
          <p:nvPr/>
        </p:nvSpPr>
        <p:spPr>
          <a:xfrm>
            <a:off x="3196957" y="5988050"/>
            <a:ext cx="6232794" cy="506190"/>
          </a:xfrm>
          <a:prstGeom prst="rect">
            <a:avLst/>
          </a:prstGeom>
          <a:solidFill>
            <a:srgbClr val="EFF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92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50A12-0AFF-4FEC-B6FB-4E3B40FC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443" y="483999"/>
            <a:ext cx="8911687" cy="990839"/>
          </a:xfr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62F86-C8C5-4C38-8B0C-6B8FDED57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085" y="1646125"/>
            <a:ext cx="9420276" cy="4727876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问题</a:t>
            </a:r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：张骞两次出西域的路线相同吗？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答案：不同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问题</a:t>
            </a:r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：张骞两次出使西域的目的？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答案：为贯彻汉武帝联合大月氏抗击匈奴之战略意图；执行联合乌孙以“断匈奴右臂”的外交政策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问题</a:t>
            </a:r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：郑和是哪个朝代的人？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答案：明朝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问题</a:t>
            </a:r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：郑和的旗舰叫什么？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答案：巨型宝船</a:t>
            </a:r>
          </a:p>
        </p:txBody>
      </p:sp>
    </p:spTree>
    <p:extLst>
      <p:ext uri="{BB962C8B-B14F-4D97-AF65-F5344CB8AC3E}">
        <p14:creationId xmlns:p14="http://schemas.microsoft.com/office/powerpoint/2010/main" val="2179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65FF277-3D3D-4476-94F6-9A3A600B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64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AA1EB2-6726-4BB4-A899-F38D8FEE3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66" y="1844675"/>
            <a:ext cx="2269764" cy="34067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DDC8E8-8125-4253-9030-AD0DDD96EB02}"/>
              </a:ext>
            </a:extLst>
          </p:cNvPr>
          <p:cNvSpPr/>
          <p:nvPr/>
        </p:nvSpPr>
        <p:spPr>
          <a:xfrm>
            <a:off x="3153130" y="1146760"/>
            <a:ext cx="861767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张骞（前</a:t>
            </a:r>
            <a:r>
              <a:rPr lang="en-US" altLang="zh-CN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164</a:t>
            </a:r>
            <a:r>
              <a:rPr lang="zh-CN" altLang="en-US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年</a:t>
            </a:r>
            <a:r>
              <a:rPr lang="en-US" altLang="zh-CN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―</a:t>
            </a:r>
            <a:r>
              <a:rPr lang="zh-CN" altLang="en-US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前</a:t>
            </a:r>
            <a:r>
              <a:rPr lang="en-US" altLang="zh-CN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114</a:t>
            </a:r>
            <a:r>
              <a:rPr lang="zh-CN" altLang="en-US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年），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字子文，汉中郡城固（今陕西省汉中市城固县）人，中国汉代杰出的外交家、旅行家、探险家，丝绸之路的开拓者，故里在陕西省汉中市城固县城南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千米处汉江之滨的博望村。</a:t>
            </a: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张骞富有开拓和冒险精神，建元二年（前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139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年），奉汉武帝之命，由甘父做向导，率领一百多人出使西域，打通了汉朝通往西域的南北道路，即赫赫有名的丝绸之路，汉武帝以军功封其为博望侯。史学家司马迁称赞张骞出使西域为“凿空”，意思是“开通大道”。</a:t>
            </a: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张骞被誉为伟大的外交家、探险家，是“丝绸之路的开拓者”、“第一个睁开眼睛看世界的中国人”、“东方的哥伦布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”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。他将中原文明传播至西域，又从西域诸国引进了汗血马、葡萄、苜蓿、石榴、胡麻等物种到中原，促进了东西方文明的交流。</a:t>
            </a:r>
            <a:endParaRPr lang="zh-CN" altLang="en-US" sz="2400" b="0" i="0" u="none" strike="noStrike" dirty="0">
              <a:effectLst/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819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1C4C90A-F58B-4B06-A3C0-F73FC6874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5621" y="2011050"/>
            <a:ext cx="2337680" cy="3140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A83FD1D-FA7F-4F92-A088-0ED210E01EF1}"/>
              </a:ext>
            </a:extLst>
          </p:cNvPr>
          <p:cNvSpPr/>
          <p:nvPr/>
        </p:nvSpPr>
        <p:spPr>
          <a:xfrm>
            <a:off x="3543301" y="1503908"/>
            <a:ext cx="779144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郑和（</a:t>
            </a:r>
            <a:r>
              <a:rPr lang="en-US" altLang="zh-CN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1371</a:t>
            </a:r>
            <a:r>
              <a:rPr lang="zh-CN" altLang="en-US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年 </a:t>
            </a:r>
            <a:r>
              <a:rPr lang="en-US" altLang="zh-CN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- 1433</a:t>
            </a:r>
            <a:r>
              <a:rPr lang="zh-CN" altLang="en-US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年 </a:t>
            </a:r>
            <a:r>
              <a:rPr lang="en-US" altLang="zh-CN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[1]  </a:t>
            </a:r>
            <a:r>
              <a:rPr lang="zh-CN" altLang="en-US" sz="24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），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明朝太监，云南人，小名三宝，又作三保。 一说本姓马，云南昆阳（今晋宁昆阳街道）人。中国明朝航海家、外交家。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郑和入宫前经历不详。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1382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年，被选于宫中尚衣局训育两年。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1384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年，他经宫中指派，进入朱棣的燕王府从侍。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1404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年（永乐二年），郑和因功升任为内官监太监，官至四品，地位仅次于司礼监。</a:t>
            </a: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郑和有智略，知兵习战。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1405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到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1433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年，郑和七下西洋，完成了人类历史上伟大的壮举，在第七次下西洋期间，郑和去世，时间约在</a:t>
            </a:r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1433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年（宣德八年），骨灰葬于南京弘觉寺地宫，今南京牛首山郑和墓或为其衣冠冢。</a:t>
            </a:r>
          </a:p>
        </p:txBody>
      </p:sp>
    </p:spTree>
    <p:extLst>
      <p:ext uri="{BB962C8B-B14F-4D97-AF65-F5344CB8AC3E}">
        <p14:creationId xmlns:p14="http://schemas.microsoft.com/office/powerpoint/2010/main" val="380155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3C9BF-B2B3-4890-8D36-F9ED45AC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97" y="841742"/>
            <a:ext cx="3368454" cy="1539508"/>
          </a:xfrm>
        </p:spPr>
        <p:txBody>
          <a:bodyPr>
            <a:noAutofit/>
          </a:bodyPr>
          <a:lstStyle/>
          <a:p>
            <a:pPr algn="ctr"/>
            <a:r>
              <a:rPr lang="zh-CN" altLang="en-US" sz="9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B7F956-32AC-4B02-901B-77357CED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700" y="2969029"/>
            <a:ext cx="8534400" cy="2088342"/>
          </a:xfrm>
        </p:spPr>
        <p:txBody>
          <a:bodyPr>
            <a:no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张骞出使西域</a:t>
            </a:r>
            <a:endParaRPr lang="en-US" altLang="zh-CN" sz="6000" dirty="0">
              <a:solidFill>
                <a:schemeClr val="accent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6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郑和下西洋</a:t>
            </a:r>
            <a:endParaRPr lang="en-US" altLang="zh-CN" sz="6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175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74F406A-C573-439B-B2DE-BF4117885C3D}"/>
              </a:ext>
            </a:extLst>
          </p:cNvPr>
          <p:cNvSpPr/>
          <p:nvPr/>
        </p:nvSpPr>
        <p:spPr>
          <a:xfrm>
            <a:off x="1889480" y="2416711"/>
            <a:ext cx="94325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张骞</a:t>
            </a: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为什么</a:t>
            </a: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出使西域？</a:t>
            </a:r>
          </a:p>
        </p:txBody>
      </p:sp>
    </p:spTree>
    <p:extLst>
      <p:ext uri="{BB962C8B-B14F-4D97-AF65-F5344CB8AC3E}">
        <p14:creationId xmlns:p14="http://schemas.microsoft.com/office/powerpoint/2010/main" val="272478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F227F-2366-499D-B553-67DD0C96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1" y="554260"/>
            <a:ext cx="9910762" cy="950690"/>
          </a:xfr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张骞两次出使西域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B8469-C9CF-4F12-93AD-9734849F1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136" y="1666855"/>
            <a:ext cx="6410464" cy="4560685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第一次：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为贯彻汉武帝联合大月氏抗击匈奴之战略意图。出使西域后汉夷文化交往频繁，中原文明通过“丝绸之路”迅速向四周传播，张骞出使西域这一历史事件具有特殊的历史意义。</a:t>
            </a:r>
            <a:endParaRPr lang="en-US" altLang="zh-CN" sz="280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第二次：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对匈战争胜利之后，为进一步发展汉朝和西域各族的友好关系，加强和中亚、西亚各国的联系，孤立打击匈奴在西域的残存势力，执行联合乌孙以“断匈奴右臂”的外交政策。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3E6CEC-C77F-4CF5-A95D-A0D271C9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69" y="1666854"/>
            <a:ext cx="3811767" cy="22803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DD757D-3D4C-4408-B2D5-C5729D11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69" y="4095751"/>
            <a:ext cx="3811767" cy="21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F227F-2366-499D-B553-67DD0C96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1" y="478891"/>
            <a:ext cx="9910762" cy="950690"/>
          </a:xfr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张骞出使西域路线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329A2B-7B8C-4190-9BE6-747199C35779}"/>
              </a:ext>
            </a:extLst>
          </p:cNvPr>
          <p:cNvSpPr/>
          <p:nvPr/>
        </p:nvSpPr>
        <p:spPr>
          <a:xfrm>
            <a:off x="1619252" y="5903764"/>
            <a:ext cx="9910761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第一次：长安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陇西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玉门关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大宛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大月氏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阳关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陇西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长安</a:t>
            </a:r>
            <a:endParaRPr lang="en-US" altLang="zh-CN" sz="24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第二次：长安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敦煌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楼兰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 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吐鲁番盆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伊犁河谷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 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昭苏草原</a:t>
            </a:r>
            <a:r>
              <a:rPr lang="en-US" altLang="zh-CN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 </a:t>
            </a:r>
            <a:r>
              <a:rPr lang="zh-CN" altLang="en-US" sz="2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赤谷城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CACA106-C90E-4518-BF42-F3CDC989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63" y="1466958"/>
            <a:ext cx="8128337" cy="439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0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F227F-2366-499D-B553-67DD0C96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754" y="453907"/>
            <a:ext cx="9910762" cy="950690"/>
          </a:xfr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z="6000" b="1" dirty="0">
                <a:solidFill>
                  <a:srgbClr val="457AF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神秘的西域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F91191-30E9-48A7-A732-35CC0639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51" y="1588951"/>
            <a:ext cx="4862577" cy="20760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3884EB-C662-47E2-B122-3AD439E7D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397" y="1611267"/>
            <a:ext cx="4190664" cy="22380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67992F-01BF-4266-BA66-E307255E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151" y="3849328"/>
            <a:ext cx="4190663" cy="27831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22F599C-DA44-4BBA-AC27-98BDB021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397" y="3833907"/>
            <a:ext cx="4190664" cy="27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91048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438</TotalTime>
  <Words>880</Words>
  <Application>Microsoft Office PowerPoint</Application>
  <PresentationFormat>宽屏</PresentationFormat>
  <Paragraphs>56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华文楷体</vt:lpstr>
      <vt:lpstr>华文宋体</vt:lpstr>
      <vt:lpstr>楷体</vt:lpstr>
      <vt:lpstr>幼圆</vt:lpstr>
      <vt:lpstr>Arial</vt:lpstr>
      <vt:lpstr>Century Gothic</vt:lpstr>
      <vt:lpstr>Wingdings 3</vt:lpstr>
      <vt:lpstr>丝状</vt:lpstr>
      <vt:lpstr>通西域，下西洋</vt:lpstr>
      <vt:lpstr>PowerPoint 演示文稿</vt:lpstr>
      <vt:lpstr>PowerPoint 演示文稿</vt:lpstr>
      <vt:lpstr>PowerPoint 演示文稿</vt:lpstr>
      <vt:lpstr>目录</vt:lpstr>
      <vt:lpstr>PowerPoint 演示文稿</vt:lpstr>
      <vt:lpstr>张骞两次出使西域</vt:lpstr>
      <vt:lpstr>张骞出使西域路线</vt:lpstr>
      <vt:lpstr>神秘的西域</vt:lpstr>
      <vt:lpstr>神秘的西域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提问时间到！！！</vt:lpstr>
      <vt:lpstr>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通西域，下西洋</dc:title>
  <dc:creator>Du Jerry</dc:creator>
  <cp:lastModifiedBy>Du Jerry</cp:lastModifiedBy>
  <cp:revision>46</cp:revision>
  <dcterms:created xsi:type="dcterms:W3CDTF">2018-09-12T12:27:42Z</dcterms:created>
  <dcterms:modified xsi:type="dcterms:W3CDTF">2018-10-28T06:53:37Z</dcterms:modified>
</cp:coreProperties>
</file>